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6"/>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34" r:id="rId15"/>
    <p:sldId id="337" r:id="rId16"/>
    <p:sldId id="338" r:id="rId17"/>
    <p:sldId id="335" r:id="rId18"/>
    <p:sldId id="327" r:id="rId19"/>
    <p:sldId id="328" r:id="rId20"/>
    <p:sldId id="329" r:id="rId21"/>
    <p:sldId id="322" r:id="rId22"/>
    <p:sldId id="331" r:id="rId23"/>
    <p:sldId id="332" r:id="rId24"/>
    <p:sldId id="333" r:id="rId25"/>
    <p:sldId id="336" r:id="rId26"/>
    <p:sldId id="321" r:id="rId27"/>
    <p:sldId id="330" r:id="rId28"/>
    <p:sldId id="339" r:id="rId29"/>
    <p:sldId id="340" r:id="rId30"/>
    <p:sldId id="341" r:id="rId31"/>
    <p:sldId id="342" r:id="rId32"/>
    <p:sldId id="343" r:id="rId33"/>
    <p:sldId id="344" r:id="rId34"/>
    <p:sldId id="345" r:id="rId35"/>
  </p:sldIdLst>
  <p:sldSz cx="9144000" cy="5143500" type="screen16x9"/>
  <p:notesSz cx="6858000" cy="9144000"/>
  <p:embeddedFontLst>
    <p:embeddedFont>
      <p:font typeface="Fahkwang" pitchFamily="2" charset="-34"/>
      <p:regular r:id="rId37"/>
      <p:bold r:id="rId38"/>
      <p:italic r:id="rId39"/>
      <p:boldItalic r:id="rId40"/>
    </p:embeddedFont>
    <p:embeddedFont>
      <p:font typeface="Ingrid Darling" pitchFamily="2" charset="77"/>
      <p:regular r:id="rId41"/>
    </p:embeddedFont>
    <p:embeddedFont>
      <p:font typeface="Quicksand" pitchFamily="2" charset="77"/>
      <p:regular r:id="rId42"/>
      <p:bold r:id="rId43"/>
    </p:embeddedFont>
    <p:embeddedFont>
      <p:font typeface="Roboto Condensed Light" panose="020F0302020204030204" pitchFamily="34"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5"/>
    <p:restoredTop sz="76898"/>
  </p:normalViewPr>
  <p:slideViewPr>
    <p:cSldViewPr snapToGrid="0">
      <p:cViewPr>
        <p:scale>
          <a:sx n="125" d="100"/>
          <a:sy n="125" d="100"/>
        </p:scale>
        <p:origin x="48" y="8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7112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619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5905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1559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19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007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2427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115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385045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8722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2911463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2839969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global Warming Impact Score scientist are able to know which countries have high scores </a:t>
            </a:r>
          </a:p>
          <a:p>
            <a:endParaRPr lang="en-US" dirty="0"/>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Climate change is a moral and ethical issue demanding urgent action.</a:t>
            </a:r>
          </a:p>
          <a:p>
            <a:endParaRPr lang="en-US" dirty="0"/>
          </a:p>
          <a:p>
            <a:r>
              <a:rPr lang="en-US" dirty="0"/>
              <a:t>Economic debates often overlook the true value at stake: biodiversity, community well-being, and future generations.</a:t>
            </a:r>
          </a:p>
          <a:p>
            <a:endParaRPr lang="en-US" dirty="0"/>
          </a:p>
          <a:p>
            <a:r>
              <a:rPr lang="en-US" dirty="0"/>
              <a:t>The IPCC warns of severe consequences, including habitat loss, species extinction, and food/water scarcity, particularly impacting the most vulnerable.</a:t>
            </a:r>
          </a:p>
          <a:p>
            <a:endParaRPr lang="en-US" dirty="0"/>
          </a:p>
          <a:p>
            <a:r>
              <a:rPr lang="en-US" dirty="0"/>
              <a:t>Economic analyses struggle to assign value to ecosystems intrinsic worth and the joy they bring.</a:t>
            </a:r>
          </a:p>
          <a:p>
            <a:endParaRPr lang="en-US" dirty="0"/>
          </a:p>
          <a:p>
            <a:r>
              <a:rPr lang="en-US" dirty="0"/>
              <a:t>Climate change raises fundamental ethical questions about our values and priorities as a society.</a:t>
            </a:r>
          </a:p>
          <a:p>
            <a:endParaRPr lang="en-US" dirty="0"/>
          </a:p>
          <a:p>
            <a:r>
              <a:rPr lang="en-US" dirty="0"/>
              <a:t>We must prioritize justice, equity, and sustainability in decision-making, recognizing the priceless value of protecting life on Earth.</a:t>
            </a:r>
          </a:p>
          <a:p>
            <a:endParaRPr lang="en-US" dirty="0"/>
          </a:p>
          <a:p>
            <a:r>
              <a:rPr lang="en-US" dirty="0"/>
              <a:t>Climate action isn't just about numbers; it's a moral imperative for a thriving future for all.</a:t>
            </a:r>
          </a:p>
        </p:txBody>
      </p:sp>
    </p:spTree>
    <p:extLst>
      <p:ext uri="{BB962C8B-B14F-4D97-AF65-F5344CB8AC3E}">
        <p14:creationId xmlns:p14="http://schemas.microsoft.com/office/powerpoint/2010/main" val="347173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726275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a:p>
            <a:endParaRPr lang="en-US" dirty="0"/>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436662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073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346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6204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5347E188-897C-4769-FDEF-1C1D56B734EC}"/>
              </a:ext>
            </a:extLst>
          </p:cNvPr>
          <p:cNvPicPr>
            <a:picLocks noChangeAspect="1"/>
          </p:cNvPicPr>
          <p:nvPr/>
        </p:nvPicPr>
        <p:blipFill>
          <a:blip r:embed="rId3"/>
          <a:stretch>
            <a:fillRect/>
          </a:stretch>
        </p:blipFill>
        <p:spPr>
          <a:xfrm>
            <a:off x="685800" y="1446816"/>
            <a:ext cx="7772400" cy="2696908"/>
          </a:xfrm>
          <a:prstGeom prst="rect">
            <a:avLst/>
          </a:prstGeom>
        </p:spPr>
      </p:pic>
    </p:spTree>
    <p:extLst>
      <p:ext uri="{BB962C8B-B14F-4D97-AF65-F5344CB8AC3E}">
        <p14:creationId xmlns:p14="http://schemas.microsoft.com/office/powerpoint/2010/main" val="230484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2"/>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2"/>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2"/>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3" name="Picture 2">
            <a:extLst>
              <a:ext uri="{FF2B5EF4-FFF2-40B4-BE49-F238E27FC236}">
                <a16:creationId xmlns:a16="http://schemas.microsoft.com/office/drawing/2014/main" id="{0E1DE145-A42A-0543-0E8D-A7F647EB0C5E}"/>
              </a:ext>
            </a:extLst>
          </p:cNvPr>
          <p:cNvPicPr>
            <a:picLocks noChangeAspect="1"/>
          </p:cNvPicPr>
          <p:nvPr/>
        </p:nvPicPr>
        <p:blipFill>
          <a:blip r:embed="rId2"/>
          <a:stretch>
            <a:fillRect/>
          </a:stretch>
        </p:blipFill>
        <p:spPr>
          <a:xfrm>
            <a:off x="651600" y="1302369"/>
            <a:ext cx="7772400" cy="2843561"/>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812800" y="1144223"/>
            <a:ext cx="6740272" cy="3255057"/>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4" name="Picture 3">
            <a:extLst>
              <a:ext uri="{FF2B5EF4-FFF2-40B4-BE49-F238E27FC236}">
                <a16:creationId xmlns:a16="http://schemas.microsoft.com/office/drawing/2014/main" id="{3EF32922-DC40-2E9B-47AF-21AC87F941AC}"/>
              </a:ext>
            </a:extLst>
          </p:cNvPr>
          <p:cNvPicPr>
            <a:picLocks noChangeAspect="1"/>
          </p:cNvPicPr>
          <p:nvPr/>
        </p:nvPicPr>
        <p:blipFill>
          <a:blip r:embed="rId3"/>
          <a:stretch>
            <a:fillRect/>
          </a:stretch>
        </p:blipFill>
        <p:spPr>
          <a:xfrm>
            <a:off x="543560" y="1371095"/>
            <a:ext cx="7772400" cy="2828029"/>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a:xfrm>
            <a:off x="648880" y="1389905"/>
            <a:ext cx="7704000" cy="572700"/>
          </a:xfrm>
        </p:spPr>
        <p:txBody>
          <a:bodyPr/>
          <a:lstStyle/>
          <a:p>
            <a:pPr algn="ctr"/>
            <a:r>
              <a:rPr lang="en-US"/>
              <a:t>Final Takeaway</a:t>
            </a:r>
            <a:endParaRPr lang="en-US" dirty="0"/>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a:xfrm>
            <a:off x="648880" y="2097355"/>
            <a:ext cx="7704000" cy="3416400"/>
          </a:xfrm>
        </p:spPr>
        <p:txBody>
          <a:bodyPr/>
          <a:lstStyle/>
          <a:p>
            <a:pPr marL="152400" indent="0" algn="ctr">
              <a:buNone/>
            </a:pPr>
            <a:r>
              <a:rPr lang="en-US" sz="2000" dirty="0"/>
              <a:t>We all need to work together to help slow climate change.</a:t>
            </a:r>
          </a:p>
        </p:txBody>
      </p:sp>
    </p:spTree>
    <p:extLst>
      <p:ext uri="{BB962C8B-B14F-4D97-AF65-F5344CB8AC3E}">
        <p14:creationId xmlns:p14="http://schemas.microsoft.com/office/powerpoint/2010/main" val="2342609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it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2998</Words>
  <Application>Microsoft Macintosh PowerPoint</Application>
  <PresentationFormat>On-screen Show (16:9)</PresentationFormat>
  <Paragraphs>213</Paragraphs>
  <Slides>34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Fahkwang</vt:lpstr>
      <vt:lpstr>Quicksand</vt:lpstr>
      <vt:lpstr>Arial</vt:lpstr>
      <vt:lpstr>Roboto Condensed Light</vt:lpstr>
      <vt:lpstr>Ingrid Darling</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it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Evidence of Climate Change</vt:lpstr>
      <vt:lpstr>Precipitation</vt:lpstr>
      <vt:lpstr>Temperatures</vt:lpstr>
      <vt:lpstr>Temperatures</vt:lpstr>
      <vt:lpstr>Temperatures</vt:lpstr>
      <vt:lpstr>Evidence of Climate Change</vt:lpstr>
      <vt:lpstr>Impacts of Climate Change</vt:lpstr>
      <vt:lpstr>Vulnerable Regions</vt:lpstr>
      <vt:lpstr>Vulnerable Regions</vt:lpstr>
      <vt:lpstr>Vulnerable Regions</vt:lpstr>
      <vt:lpstr>Vulnerable Regions</vt:lpstr>
      <vt:lpstr>Global Efforts to Address Climate Change</vt:lpstr>
      <vt:lpstr>What You Can Do</vt:lpstr>
      <vt:lpstr>Final 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cp:lastModifiedBy>Jennifer Savage</cp:lastModifiedBy>
  <cp:revision>2</cp:revision>
  <dcterms:modified xsi:type="dcterms:W3CDTF">2024-04-17T23:45:38Z</dcterms:modified>
</cp:coreProperties>
</file>